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9" r:id="rId4"/>
    <p:sldId id="280" r:id="rId5"/>
    <p:sldId id="281" r:id="rId6"/>
    <p:sldId id="258" r:id="rId7"/>
    <p:sldId id="259" r:id="rId8"/>
    <p:sldId id="260" r:id="rId9"/>
    <p:sldId id="278" r:id="rId10"/>
    <p:sldId id="267" r:id="rId11"/>
    <p:sldId id="273" r:id="rId12"/>
    <p:sldId id="272" r:id="rId13"/>
    <p:sldId id="264" r:id="rId14"/>
    <p:sldId id="262" r:id="rId15"/>
    <p:sldId id="270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3A3DC2-440A-4B1D-AA66-8EF4CF42FC84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8E0DEE4-8BD5-4F35-AA74-CC7781F95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Учитель </a:t>
            </a:r>
            <a:r>
              <a:rPr lang="ru-RU" dirty="0" err="1" smtClean="0">
                <a:solidFill>
                  <a:srgbClr val="00B050"/>
                </a:solidFill>
              </a:rPr>
              <a:t>Буржалиева</a:t>
            </a:r>
            <a:r>
              <a:rPr lang="ru-RU" dirty="0" smtClean="0">
                <a:solidFill>
                  <a:srgbClr val="00B050"/>
                </a:solidFill>
              </a:rPr>
              <a:t> Д.Н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857232"/>
            <a:ext cx="8043890" cy="1500198"/>
          </a:xfrm>
        </p:spPr>
        <p:txBody>
          <a:bodyPr>
            <a:normAutofit fontScale="70000" lnSpcReduction="20000"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Урок геометрии по теме:</a:t>
            </a:r>
          </a:p>
          <a:p>
            <a:r>
              <a:rPr lang="ru-RU" sz="4800" dirty="0" smtClean="0">
                <a:solidFill>
                  <a:srgbClr val="FF0000"/>
                </a:solidFill>
              </a:rPr>
              <a:t>« Углы, </a:t>
            </a:r>
            <a:r>
              <a:rPr lang="ru-RU" sz="5700" dirty="0" smtClean="0">
                <a:solidFill>
                  <a:srgbClr val="FF0000"/>
                </a:solidFill>
              </a:rPr>
              <a:t>вписанные в окружность»</a:t>
            </a:r>
          </a:p>
          <a:p>
            <a:r>
              <a:rPr lang="ru-RU" sz="5700" dirty="0" smtClean="0">
                <a:solidFill>
                  <a:srgbClr val="FF0000"/>
                </a:solidFill>
              </a:rPr>
              <a:t>В 9 классе</a:t>
            </a:r>
            <a:endParaRPr lang="ru-RU" sz="5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№ 21 Найдите x B A 30  ∙ D x O C Ответ: 30 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28674" name="Picture 2" descr="C:\Users\Public\Downloads\20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85784" y="649698"/>
            <a:ext cx="8502675" cy="6208302"/>
          </a:xfrm>
          <a:prstGeom prst="rect">
            <a:avLst/>
          </a:prstGeom>
          <a:noFill/>
        </p:spPr>
      </p:pic>
      <p:pic>
        <p:nvPicPr>
          <p:cNvPr id="6" name="Picture 2" descr="C:\Users\Public\Downloads\2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71480"/>
            <a:ext cx="8502675" cy="614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1" name="Picture 1" descr="C:\Users\Public\Downloads\09b8f790d0fbd9ed44971b9a6c917766-800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« </a:t>
            </a:r>
            <a:r>
              <a:rPr lang="ru-RU" sz="2800" dirty="0" smtClean="0">
                <a:solidFill>
                  <a:srgbClr val="00B050"/>
                </a:solidFill>
              </a:rPr>
              <a:t>Весь смысл жизни заключается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                                                                 в бесконечном завоевании неизвестного,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                                                  в вечном усилии познать больше»</a:t>
            </a:r>
            <a:r>
              <a:rPr lang="ru-RU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</a:t>
            </a:r>
            <a:r>
              <a:rPr lang="ru-RU" sz="3200" dirty="0" smtClean="0">
                <a:solidFill>
                  <a:srgbClr val="00B050"/>
                </a:solidFill>
              </a:rPr>
              <a:t>Эмиль Золя.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714752"/>
            <a:ext cx="7772400" cy="2640808"/>
          </a:xfrm>
        </p:spPr>
        <p:txBody>
          <a:bodyPr/>
          <a:lstStyle/>
          <a:p>
            <a:pPr lvl="4"/>
            <a:endParaRPr lang="ru-RU" dirty="0"/>
          </a:p>
        </p:txBody>
      </p:sp>
      <p:pic>
        <p:nvPicPr>
          <p:cNvPr id="6146" name="Picture 2" descr="Решение зада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714752"/>
            <a:ext cx="7500990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s://ege-ok.ru/wp-content/uploads/2015/02/a60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8215370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ge-ok.ru/wp-content/uploads/2015/02/a5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4"/>
            <a:ext cx="778674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s://ege-ok.ru/wp-content/uploads/2015/02/a60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48" y="1938326"/>
            <a:ext cx="8215370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sz="2800" dirty="0" smtClean="0">
                <a:solidFill>
                  <a:srgbClr val="00B050"/>
                </a:solidFill>
              </a:rPr>
              <a:t>Через точку A, лежащую вне окружности, проведены две прямые. Одна прямая касается окружности в точке K. Другая прямая пересекает окружность в точках B и C, причём AB = 2, BC =16. Найдите AK.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C:\Users\Public\Downloads\рабочий стол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071810"/>
            <a:ext cx="750099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Центр окружности, описанной около треугольника ABC, лежит на стороне AB. Радиус окружности равен 12,5. Найдите AC, если BC=24.</a:t>
            </a:r>
            <a:endParaRPr lang="ru-RU" dirty="0"/>
          </a:p>
        </p:txBody>
      </p:sp>
      <p:sp>
        <p:nvSpPr>
          <p:cNvPr id="29698" name="AutoShape 2" descr="https://shareslide.ru/img/thumbs/dd1a880bfa8aa983d736bfad0e0fb78c-800x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700" name="Picture 4" descr="C:\Users\Public\Downloads\20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86190"/>
            <a:ext cx="427666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Самостоятельная работа</a:t>
            </a:r>
          </a:p>
          <a:p>
            <a:r>
              <a:rPr lang="ru-RU" sz="6000" dirty="0" smtClean="0">
                <a:solidFill>
                  <a:srgbClr val="C00000"/>
                </a:solidFill>
              </a:rPr>
              <a:t>( </a:t>
            </a:r>
            <a:r>
              <a:rPr lang="ru-RU" sz="3600" dirty="0" smtClean="0">
                <a:solidFill>
                  <a:srgbClr val="C00000"/>
                </a:solidFill>
              </a:rPr>
              <a:t>задания по карточкам: задачи из тестов ОГЭ( задание 16))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Спасибо за урок!</a:t>
            </a:r>
          </a:p>
          <a:p>
            <a:r>
              <a:rPr lang="ru-RU" sz="6600" smtClean="0">
                <a:solidFill>
                  <a:srgbClr val="FF0000"/>
                </a:solidFill>
              </a:rPr>
              <a:t>УДАЧИ!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857364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00B05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На уроках геометрии очень важно уметь смотреть и видеть, замечать и</a:t>
            </a:r>
          </a:p>
          <a:p>
            <a:r>
              <a:rPr lang="ru-RU" sz="3600" i="1" dirty="0" smtClean="0">
                <a:solidFill>
                  <a:srgbClr val="00B05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отмечать различные особенности </a:t>
            </a:r>
          </a:p>
          <a:p>
            <a:r>
              <a:rPr lang="ru-RU" sz="3600" i="1" dirty="0" smtClean="0">
                <a:solidFill>
                  <a:srgbClr val="00B05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геометрических фигур.</a:t>
            </a:r>
            <a:endParaRPr lang="ru-RU" sz="3600" dirty="0">
              <a:solidFill>
                <a:srgbClr val="00B050"/>
              </a:solidFill>
              <a:ea typeface="Times New Roman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Public\Downloads\599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8001056" cy="5427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Выбери верное утверждение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1.Касательная к окружности параллельна  радиусу, проведенному в точку касания.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2. Если четырехугольник вписан в окружность, то сумма противолежащих углов равна 180 градусов.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3.Если четырехугольник описан около окружности, то суммы противолежащих сторон равны.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Закончи предложение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B050"/>
                </a:solidFill>
              </a:rPr>
              <a:t>1.Центральный угол –это…</a:t>
            </a:r>
          </a:p>
          <a:p>
            <a:r>
              <a:rPr lang="ru-RU" sz="4000" dirty="0" smtClean="0">
                <a:solidFill>
                  <a:srgbClr val="00B050"/>
                </a:solidFill>
              </a:rPr>
              <a:t>2.Угол, вписанный в окружность – это …</a:t>
            </a:r>
          </a:p>
          <a:p>
            <a:r>
              <a:rPr lang="ru-RU" sz="4000" dirty="0" smtClean="0">
                <a:solidFill>
                  <a:srgbClr val="00B050"/>
                </a:solidFill>
              </a:rPr>
              <a:t>3. Угол, вписанный в окружность равен …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 descr="https://s1.showslide.ru/s_slide/9d29c9bb56fbab4ccf2af1ad581fd449/6c90dab2-adc8-4f78-ae1d-8c023ea7d7f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s1.showslide.ru/s_slide/9d29c9bb56fbab4ccf2af1ad581fd449/6c90dab2-adc8-4f78-ae1d-8c023ea7d7fe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avatars.mds.yandex.net/i?id=68aadef693380c83324f13d4d89a4339be4727dd-9835267-images-thumbs&amp;ref=rim&amp;n=33&amp;w=267&amp;h=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857364"/>
            <a:ext cx="6715172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s://avatars.mds.yandex.net/i?id=ddf74f184ceab47fc098cb3bcca3d915ec6371e1-7458047-images-thumbs&amp;ref=rim&amp;n=33&amp;w=267&amp;h=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7715304" cy="4572032"/>
          </a:xfrm>
          <a:prstGeom prst="rect">
            <a:avLst/>
          </a:prstGeom>
          <a:noFill/>
        </p:spPr>
      </p:pic>
      <p:pic>
        <p:nvPicPr>
          <p:cNvPr id="5" name="Picture 2" descr="https://avatars.mds.yandex.net/i?id=ddf74f184ceab47fc098cb3bcca3d915ec6371e1-7458047-images-thumbs&amp;ref=rim&amp;n=33&amp;w=267&amp;h=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38" y="1795450"/>
            <a:ext cx="771530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s://avatars.mds.yandex.net/i?id=725e7bba6aa24f3c1402763de50bc9af87b16e7c-910416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8"/>
            <a:ext cx="8072462" cy="5857916"/>
          </a:xfrm>
          <a:prstGeom prst="rect">
            <a:avLst/>
          </a:prstGeom>
          <a:noFill/>
        </p:spPr>
      </p:pic>
      <p:pic>
        <p:nvPicPr>
          <p:cNvPr id="5" name="Picture 2" descr="https://avatars.mds.yandex.net/i?id=725e7bba6aa24f3c1402763de50bc9af87b16e7c-910416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8072462" cy="5857916"/>
          </a:xfrm>
          <a:prstGeom prst="rect">
            <a:avLst/>
          </a:prstGeom>
          <a:noFill/>
        </p:spPr>
      </p:pic>
      <p:pic>
        <p:nvPicPr>
          <p:cNvPr id="6" name="Picture 2" descr="https://avatars.mds.yandex.net/i?id=725e7bba6aa24f3c1402763de50bc9af87b16e7c-910416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38" y="866756"/>
            <a:ext cx="8072462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  <a:effectLst>
            <a:outerShdw dist="35921" dir="2700000" algn="ctr" rotWithShape="0">
              <a:srgbClr val="808080"/>
            </a:outerShdw>
          </a:effectLst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00B050"/>
                </a:solidFill>
              </a:rPr>
              <a:t>Найдите градусную меру угла АВС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786433" y="1928802"/>
            <a:ext cx="6955934" cy="3573149"/>
            <a:chOff x="3465" y="1158"/>
            <a:chExt cx="1593" cy="1274"/>
          </a:xfrm>
        </p:grpSpPr>
        <p:sp>
          <p:nvSpPr>
            <p:cNvPr id="13321" name="Oval 6"/>
            <p:cNvSpPr>
              <a:spLocks noChangeArrowheads="1"/>
            </p:cNvSpPr>
            <p:nvPr/>
          </p:nvSpPr>
          <p:spPr bwMode="auto">
            <a:xfrm>
              <a:off x="3515" y="1298"/>
              <a:ext cx="1180" cy="113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4059" y="1842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Text Box 20"/>
            <p:cNvSpPr txBox="1">
              <a:spLocks noChangeArrowheads="1"/>
            </p:cNvSpPr>
            <p:nvPr/>
          </p:nvSpPr>
          <p:spPr bwMode="auto">
            <a:xfrm>
              <a:off x="3465" y="2024"/>
              <a:ext cx="14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</a:t>
              </a:r>
              <a:endParaRPr lang="ru-RU" dirty="0"/>
            </a:p>
          </p:txBody>
        </p:sp>
        <p:sp>
          <p:nvSpPr>
            <p:cNvPr id="13324" name="Text Box 21"/>
            <p:cNvSpPr txBox="1">
              <a:spLocks noChangeArrowheads="1"/>
            </p:cNvSpPr>
            <p:nvPr/>
          </p:nvSpPr>
          <p:spPr bwMode="auto">
            <a:xfrm>
              <a:off x="4027" y="1158"/>
              <a:ext cx="1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B</a:t>
              </a:r>
              <a:endParaRPr lang="ru-RU" dirty="0"/>
            </a:p>
          </p:txBody>
        </p:sp>
        <p:sp>
          <p:nvSpPr>
            <p:cNvPr id="13325" name="Text Box 22"/>
            <p:cNvSpPr txBox="1">
              <a:spLocks noChangeArrowheads="1"/>
            </p:cNvSpPr>
            <p:nvPr/>
          </p:nvSpPr>
          <p:spPr bwMode="auto">
            <a:xfrm>
              <a:off x="4604" y="216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13326" name="Text Box 23"/>
            <p:cNvSpPr txBox="1">
              <a:spLocks noChangeArrowheads="1"/>
            </p:cNvSpPr>
            <p:nvPr/>
          </p:nvSpPr>
          <p:spPr bwMode="auto">
            <a:xfrm>
              <a:off x="3969" y="1616"/>
              <a:ext cx="2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13327" name="Freeform 40"/>
            <p:cNvSpPr>
              <a:spLocks/>
            </p:cNvSpPr>
            <p:nvPr/>
          </p:nvSpPr>
          <p:spPr bwMode="auto">
            <a:xfrm>
              <a:off x="3560" y="1298"/>
              <a:ext cx="1044" cy="862"/>
            </a:xfrm>
            <a:custGeom>
              <a:avLst/>
              <a:gdLst>
                <a:gd name="T0" fmla="*/ 0 w 1044"/>
                <a:gd name="T1" fmla="*/ 771 h 862"/>
                <a:gd name="T2" fmla="*/ 499 w 1044"/>
                <a:gd name="T3" fmla="*/ 0 h 862"/>
                <a:gd name="T4" fmla="*/ 1044 w 1044"/>
                <a:gd name="T5" fmla="*/ 862 h 862"/>
                <a:gd name="T6" fmla="*/ 499 w 1044"/>
                <a:gd name="T7" fmla="*/ 544 h 862"/>
                <a:gd name="T8" fmla="*/ 0 w 1044"/>
                <a:gd name="T9" fmla="*/ 771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4" h="862">
                  <a:moveTo>
                    <a:pt x="0" y="771"/>
                  </a:moveTo>
                  <a:lnTo>
                    <a:pt x="499" y="0"/>
                  </a:lnTo>
                  <a:lnTo>
                    <a:pt x="1044" y="862"/>
                  </a:lnTo>
                  <a:lnTo>
                    <a:pt x="499" y="544"/>
                  </a:lnTo>
                  <a:lnTo>
                    <a:pt x="0" y="77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8" name="Freeform 41"/>
            <p:cNvSpPr>
              <a:spLocks/>
            </p:cNvSpPr>
            <p:nvPr/>
          </p:nvSpPr>
          <p:spPr bwMode="auto">
            <a:xfrm>
              <a:off x="3976" y="1440"/>
              <a:ext cx="158" cy="35"/>
            </a:xfrm>
            <a:custGeom>
              <a:avLst/>
              <a:gdLst>
                <a:gd name="T0" fmla="*/ 0 w 158"/>
                <a:gd name="T1" fmla="*/ 0 h 35"/>
                <a:gd name="T2" fmla="*/ 130 w 158"/>
                <a:gd name="T3" fmla="*/ 19 h 35"/>
                <a:gd name="T4" fmla="*/ 158 w 158"/>
                <a:gd name="T5" fmla="*/ 9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8" h="35">
                  <a:moveTo>
                    <a:pt x="0" y="0"/>
                  </a:moveTo>
                  <a:cubicBezTo>
                    <a:pt x="51" y="35"/>
                    <a:pt x="61" y="27"/>
                    <a:pt x="130" y="19"/>
                  </a:cubicBezTo>
                  <a:cubicBezTo>
                    <a:pt x="139" y="16"/>
                    <a:pt x="158" y="9"/>
                    <a:pt x="158" y="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9" name="Freeform 42"/>
            <p:cNvSpPr>
              <a:spLocks/>
            </p:cNvSpPr>
            <p:nvPr/>
          </p:nvSpPr>
          <p:spPr bwMode="auto">
            <a:xfrm>
              <a:off x="3939" y="1905"/>
              <a:ext cx="279" cy="74"/>
            </a:xfrm>
            <a:custGeom>
              <a:avLst/>
              <a:gdLst>
                <a:gd name="T0" fmla="*/ 0 w 279"/>
                <a:gd name="T1" fmla="*/ 0 h 74"/>
                <a:gd name="T2" fmla="*/ 112 w 279"/>
                <a:gd name="T3" fmla="*/ 74 h 74"/>
                <a:gd name="T4" fmla="*/ 223 w 279"/>
                <a:gd name="T5" fmla="*/ 65 h 74"/>
                <a:gd name="T6" fmla="*/ 279 w 279"/>
                <a:gd name="T7" fmla="*/ 46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9" h="74">
                  <a:moveTo>
                    <a:pt x="0" y="0"/>
                  </a:moveTo>
                  <a:cubicBezTo>
                    <a:pt x="40" y="26"/>
                    <a:pt x="65" y="59"/>
                    <a:pt x="112" y="74"/>
                  </a:cubicBezTo>
                  <a:cubicBezTo>
                    <a:pt x="149" y="71"/>
                    <a:pt x="186" y="71"/>
                    <a:pt x="223" y="65"/>
                  </a:cubicBezTo>
                  <a:cubicBezTo>
                    <a:pt x="242" y="62"/>
                    <a:pt x="279" y="46"/>
                    <a:pt x="279" y="4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Text Box 43"/>
            <p:cNvSpPr txBox="1">
              <a:spLocks noChangeArrowheads="1"/>
            </p:cNvSpPr>
            <p:nvPr/>
          </p:nvSpPr>
          <p:spPr bwMode="auto">
            <a:xfrm>
              <a:off x="3833" y="1979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120</a:t>
              </a:r>
              <a:r>
                <a:rPr lang="en-US" baseline="30000"/>
                <a:t>0</a:t>
              </a:r>
              <a:endParaRPr lang="ru-RU"/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1785918" y="1928802"/>
            <a:ext cx="6955934" cy="3573149"/>
            <a:chOff x="3465" y="1158"/>
            <a:chExt cx="1593" cy="1274"/>
          </a:xfrm>
        </p:grpSpPr>
        <p:sp>
          <p:nvSpPr>
            <p:cNvPr id="15" name="Oval 6"/>
            <p:cNvSpPr>
              <a:spLocks noChangeArrowheads="1"/>
            </p:cNvSpPr>
            <p:nvPr/>
          </p:nvSpPr>
          <p:spPr bwMode="auto">
            <a:xfrm>
              <a:off x="3515" y="1298"/>
              <a:ext cx="1180" cy="113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4059" y="1842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3465" y="2024"/>
              <a:ext cx="14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A</a:t>
              </a:r>
              <a:endParaRPr lang="ru-RU" dirty="0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4027" y="1158"/>
              <a:ext cx="1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B</a:t>
              </a:r>
              <a:endParaRPr lang="ru-RU" dirty="0"/>
            </a:p>
          </p:txBody>
        </p:sp>
        <p:sp>
          <p:nvSpPr>
            <p:cNvPr id="19" name="Text Box 22"/>
            <p:cNvSpPr txBox="1">
              <a:spLocks noChangeArrowheads="1"/>
            </p:cNvSpPr>
            <p:nvPr/>
          </p:nvSpPr>
          <p:spPr bwMode="auto">
            <a:xfrm>
              <a:off x="4604" y="2160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3969" y="1616"/>
              <a:ext cx="23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21" name="Freeform 40"/>
            <p:cNvSpPr>
              <a:spLocks/>
            </p:cNvSpPr>
            <p:nvPr/>
          </p:nvSpPr>
          <p:spPr bwMode="auto">
            <a:xfrm>
              <a:off x="3560" y="1298"/>
              <a:ext cx="1044" cy="862"/>
            </a:xfrm>
            <a:custGeom>
              <a:avLst/>
              <a:gdLst>
                <a:gd name="T0" fmla="*/ 0 w 1044"/>
                <a:gd name="T1" fmla="*/ 771 h 862"/>
                <a:gd name="T2" fmla="*/ 499 w 1044"/>
                <a:gd name="T3" fmla="*/ 0 h 862"/>
                <a:gd name="T4" fmla="*/ 1044 w 1044"/>
                <a:gd name="T5" fmla="*/ 862 h 862"/>
                <a:gd name="T6" fmla="*/ 499 w 1044"/>
                <a:gd name="T7" fmla="*/ 544 h 862"/>
                <a:gd name="T8" fmla="*/ 0 w 1044"/>
                <a:gd name="T9" fmla="*/ 771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4" h="862">
                  <a:moveTo>
                    <a:pt x="0" y="771"/>
                  </a:moveTo>
                  <a:lnTo>
                    <a:pt x="499" y="0"/>
                  </a:lnTo>
                  <a:lnTo>
                    <a:pt x="1044" y="862"/>
                  </a:lnTo>
                  <a:lnTo>
                    <a:pt x="499" y="544"/>
                  </a:lnTo>
                  <a:lnTo>
                    <a:pt x="0" y="77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41"/>
            <p:cNvSpPr>
              <a:spLocks/>
            </p:cNvSpPr>
            <p:nvPr/>
          </p:nvSpPr>
          <p:spPr bwMode="auto">
            <a:xfrm>
              <a:off x="3976" y="1440"/>
              <a:ext cx="158" cy="35"/>
            </a:xfrm>
            <a:custGeom>
              <a:avLst/>
              <a:gdLst>
                <a:gd name="T0" fmla="*/ 0 w 158"/>
                <a:gd name="T1" fmla="*/ 0 h 35"/>
                <a:gd name="T2" fmla="*/ 130 w 158"/>
                <a:gd name="T3" fmla="*/ 19 h 35"/>
                <a:gd name="T4" fmla="*/ 158 w 158"/>
                <a:gd name="T5" fmla="*/ 9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8" h="35">
                  <a:moveTo>
                    <a:pt x="0" y="0"/>
                  </a:moveTo>
                  <a:cubicBezTo>
                    <a:pt x="51" y="35"/>
                    <a:pt x="61" y="27"/>
                    <a:pt x="130" y="19"/>
                  </a:cubicBezTo>
                  <a:cubicBezTo>
                    <a:pt x="139" y="16"/>
                    <a:pt x="158" y="9"/>
                    <a:pt x="158" y="9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42"/>
            <p:cNvSpPr>
              <a:spLocks/>
            </p:cNvSpPr>
            <p:nvPr/>
          </p:nvSpPr>
          <p:spPr bwMode="auto">
            <a:xfrm>
              <a:off x="3939" y="1905"/>
              <a:ext cx="279" cy="74"/>
            </a:xfrm>
            <a:custGeom>
              <a:avLst/>
              <a:gdLst>
                <a:gd name="T0" fmla="*/ 0 w 279"/>
                <a:gd name="T1" fmla="*/ 0 h 74"/>
                <a:gd name="T2" fmla="*/ 112 w 279"/>
                <a:gd name="T3" fmla="*/ 74 h 74"/>
                <a:gd name="T4" fmla="*/ 223 w 279"/>
                <a:gd name="T5" fmla="*/ 65 h 74"/>
                <a:gd name="T6" fmla="*/ 279 w 279"/>
                <a:gd name="T7" fmla="*/ 46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9" h="74">
                  <a:moveTo>
                    <a:pt x="0" y="0"/>
                  </a:moveTo>
                  <a:cubicBezTo>
                    <a:pt x="40" y="26"/>
                    <a:pt x="65" y="59"/>
                    <a:pt x="112" y="74"/>
                  </a:cubicBezTo>
                  <a:cubicBezTo>
                    <a:pt x="149" y="71"/>
                    <a:pt x="186" y="71"/>
                    <a:pt x="223" y="65"/>
                  </a:cubicBezTo>
                  <a:cubicBezTo>
                    <a:pt x="242" y="62"/>
                    <a:pt x="279" y="46"/>
                    <a:pt x="279" y="4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3833" y="1979"/>
              <a:ext cx="4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120</a:t>
              </a:r>
              <a:r>
                <a:rPr lang="en-US" baseline="30000"/>
                <a:t>0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373</TotalTime>
  <Words>169</Words>
  <Application>Microsoft Office PowerPoint</Application>
  <PresentationFormat>Экран (4:3)</PresentationFormat>
  <Paragraphs>34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Учитель Буржалиева Д.Н.</vt:lpstr>
      <vt:lpstr>Слайд 2</vt:lpstr>
      <vt:lpstr>Слайд 3</vt:lpstr>
      <vt:lpstr>Выбери верное утверждение</vt:lpstr>
      <vt:lpstr>Закончи предложение</vt:lpstr>
      <vt:lpstr>Слайд 6</vt:lpstr>
      <vt:lpstr>Слайд 7</vt:lpstr>
      <vt:lpstr>Слайд 8</vt:lpstr>
      <vt:lpstr>Найдите градусную меру угла АВС</vt:lpstr>
      <vt:lpstr>Слайд 10</vt:lpstr>
      <vt:lpstr> </vt:lpstr>
      <vt:lpstr>Слайд 12</vt:lpstr>
      <vt:lpstr>« Весь смысл жизни заключается                                                                  в бесконечном завоевании неизвестного,                                                   в вечном усилии познать больше»                                                                                                              Эмиль Золя.</vt:lpstr>
      <vt:lpstr>Слайд 14</vt:lpstr>
      <vt:lpstr> Через точку A, лежащую вне окружности, проведены две прямые. Одна прямая касается окружности в точке K. Другая прямая пересекает окружность в точках B и C, причём AB = 2, BC =16. Найдите AK.</vt:lpstr>
      <vt:lpstr>Центр окружности, описанной около треугольника ABC, лежит на стороне AB. Радиус окружности равен 12,5. Найдите AC, если BC=24.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Буржалиева Д.Н.</dc:title>
  <dc:creator>1</dc:creator>
  <cp:lastModifiedBy>1</cp:lastModifiedBy>
  <cp:revision>40</cp:revision>
  <dcterms:created xsi:type="dcterms:W3CDTF">2023-11-09T17:27:57Z</dcterms:created>
  <dcterms:modified xsi:type="dcterms:W3CDTF">2023-11-13T18:30:14Z</dcterms:modified>
</cp:coreProperties>
</file>