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66" r:id="rId3"/>
    <p:sldId id="278" r:id="rId4"/>
    <p:sldId id="270" r:id="rId5"/>
    <p:sldId id="257" r:id="rId6"/>
    <p:sldId id="258" r:id="rId7"/>
    <p:sldId id="269" r:id="rId8"/>
    <p:sldId id="272" r:id="rId9"/>
    <p:sldId id="259" r:id="rId10"/>
    <p:sldId id="260" r:id="rId11"/>
    <p:sldId id="261" r:id="rId12"/>
    <p:sldId id="262" r:id="rId13"/>
    <p:sldId id="273" r:id="rId14"/>
    <p:sldId id="274" r:id="rId15"/>
    <p:sldId id="275" r:id="rId16"/>
    <p:sldId id="276" r:id="rId17"/>
    <p:sldId id="277" r:id="rId18"/>
    <p:sldId id="263" r:id="rId19"/>
    <p:sldId id="271" r:id="rId20"/>
    <p:sldId id="265" r:id="rId21"/>
    <p:sldId id="279" r:id="rId22"/>
    <p:sldId id="267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27" autoAdjust="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F6173-5F5E-4FDC-8851-BA6E3780D49E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5D15F-6997-4980-9DD7-C5442BF904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430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5D15F-6997-4980-9DD7-C5442BF904D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400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754014-E5AD-4C5A-83CA-E2780DEA9B33}" type="datetimeFigureOut">
              <a:rPr lang="ru-RU" smtClean="0"/>
              <a:pPr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A096D1F-FBBF-4070-B21F-D9892F4F9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2592288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«</a:t>
            </a:r>
            <a:r>
              <a:rPr lang="ru-RU" dirty="0" smtClean="0"/>
              <a:t> </a:t>
            </a:r>
            <a:r>
              <a:rPr lang="ru-RU" sz="6000" dirty="0" smtClean="0">
                <a:solidFill>
                  <a:srgbClr val="00B050"/>
                </a:solidFill>
              </a:rPr>
              <a:t>Решение логарифмических неравенств»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772400" cy="1508760"/>
          </a:xfrm>
        </p:spPr>
        <p:txBody>
          <a:bodyPr>
            <a:normAutofit fontScale="70000" lnSpcReduction="20000"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Урок обобщения</a:t>
            </a:r>
          </a:p>
          <a:p>
            <a:r>
              <a:rPr lang="ru-RU" sz="8000" dirty="0" smtClean="0">
                <a:solidFill>
                  <a:srgbClr val="C00000"/>
                </a:solidFill>
              </a:rPr>
              <a:t> по теме: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48680"/>
            <a:ext cx="158417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3 группа: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5400" dirty="0" smtClean="0">
                    <a:solidFill>
                      <a:srgbClr val="00B050"/>
                    </a:solidFill>
                  </a:rPr>
                  <a:t>Решить неравенство:</a:t>
                </a:r>
              </a:p>
              <a:p>
                <a:endParaRPr lang="ru-RU" sz="5400" dirty="0" smtClean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5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5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5400" dirty="0" smtClean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5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fName>
                      <m:e>
                        <m:r>
                          <a:rPr lang="ru-RU" sz="5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9</m:t>
                        </m:r>
                      </m:e>
                    </m:func>
                    <m:r>
                      <a:rPr lang="en-US" sz="5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</m:t>
                    </m:r>
                  </m:oMath>
                </a14:m>
                <a:r>
                  <a:rPr lang="ru-RU" sz="5400" dirty="0" smtClean="0">
                    <a:solidFill>
                      <a:srgbClr val="00B050"/>
                    </a:solidFill>
                  </a:rPr>
                  <a:t>2</a:t>
                </a:r>
                <a:endParaRPr lang="ru-RU" sz="5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88" t="-3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3068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4 группа: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5400" dirty="0" smtClean="0">
                    <a:solidFill>
                      <a:srgbClr val="00B050"/>
                    </a:solidFill>
                  </a:rPr>
                  <a:t>Решить неравенство:</a:t>
                </a:r>
              </a:p>
              <a:p>
                <a:endParaRPr lang="ru-RU" sz="5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5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3−х</m:t>
                            </m:r>
                          </m:sub>
                        </m:sSub>
                      </m:fName>
                      <m:e>
                        <m:r>
                          <a:rPr lang="ru-RU" sz="5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 х−2,5)</m:t>
                        </m:r>
                      </m:e>
                    </m:func>
                    <m:r>
                      <a:rPr lang="en-US" sz="5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5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ru-RU" sz="5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88" t="-3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228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9614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Использование метода рационализации.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Утверждение: </a:t>
                </a:r>
                <a:r>
                  <a:rPr lang="ru-RU" dirty="0">
                    <a:solidFill>
                      <a:srgbClr val="00B050"/>
                    </a:solidFill>
                  </a:rPr>
                  <a:t>Н</a:t>
                </a:r>
                <a:r>
                  <a:rPr lang="ru-RU" dirty="0" smtClean="0">
                    <a:solidFill>
                      <a:srgbClr val="00B050"/>
                    </a:solidFill>
                  </a:rPr>
                  <a:t>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</m:t>
                            </m:r>
                          </m:sub>
                        </m:sSub>
                      </m:fName>
                      <m:e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  <m:t>  </m:t>
                        </m:r>
                        <m:func>
                          <m:funcPr>
                            <m:ctrlP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sub>
                            </m:sSub>
                          </m:fName>
                          <m:e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ru-RU" dirty="0">
                    <a:solidFill>
                      <a:srgbClr val="00B050"/>
                    </a:solidFill>
                  </a:rPr>
                  <a:t/>
                </a:r>
                <a:r>
                  <a:rPr lang="en-US" dirty="0">
                    <a:solidFill>
                      <a:srgbClr val="00B050"/>
                    </a:solidFill>
                    <a:sym typeface="Wingdings"/>
                  </a:rPr>
                  <a:t></a:t>
                </a:r>
                <a:endParaRPr lang="ru-RU" dirty="0">
                  <a:solidFill>
                    <a:srgbClr val="00B050"/>
                  </a:solidFill>
                </a:endParaRPr>
              </a:p>
              <a:p>
                <a:r>
                  <a:rPr lang="ru-RU" dirty="0">
                    <a:solidFill>
                      <a:srgbClr val="00B050"/>
                    </a:solidFill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&gt;0,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)≠1,</m:t>
                                    </m:r>
                                  </m:e>
                                  <m:e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ru-RU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&gt;0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d>
                                  <m:dPr>
                                    <m:ctrlP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i="1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х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) </m:t>
                            </m:r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𝑣</m:t>
                            </m:r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 0 ,   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где 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ru-RU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 некоторые функции.</m:t>
                            </m:r>
                          </m:e>
                        </m:eqArr>
                      </m:e>
                    </m:d>
                  </m:oMath>
                </a14:m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8448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48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Эволюция 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424936" cy="5086800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студентов разных курсов спрашивают: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-Сколько будет дважды два?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Первокурсник (подумав):           -	Четыре!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Второкурсник (заглянув в шпаргалку):    -Четыре.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Третьекурсник (воспользовавшись калькулятором);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3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-Четыре</a:t>
            </a:r>
            <a:r>
              <a:rPr lang="ru-RU" sz="3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92100" lvl="0" indent="-266700">
              <a:lnSpc>
                <a:spcPts val="2640"/>
              </a:lnSpc>
              <a:spcBef>
                <a:spcPts val="3300"/>
              </a:spcBef>
              <a:buClrTx/>
              <a:buSzTx/>
              <a:buNone/>
            </a:pPr>
            <a:r>
              <a:rPr lang="ru-RU" sz="3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3400" b="1" i="1" spc="-50" dirty="0">
                <a:solidFill>
                  <a:srgbClr val="002060"/>
                </a:solidFill>
                <a:latin typeface="Times New Roman"/>
                <a:ea typeface="Georgia"/>
                <a:cs typeface="Georgia"/>
              </a:rPr>
              <a:t> </a:t>
            </a:r>
            <a:r>
              <a:rPr lang="ru-RU" sz="3400" b="1" i="1" spc="-50" dirty="0">
                <a:solidFill>
                  <a:srgbClr val="00B050"/>
                </a:solidFill>
                <a:latin typeface="Times New Roman"/>
                <a:ea typeface="Georgia"/>
                <a:cs typeface="Georgia"/>
              </a:rPr>
              <a:t>Четверокурсник (пропустив задачу через компьютер):    -Четыре;</a:t>
            </a:r>
          </a:p>
          <a:p>
            <a:pPr marL="342900" lvl="0">
              <a:lnSpc>
                <a:spcPts val="2640"/>
              </a:lnSpc>
              <a:spcBef>
                <a:spcPts val="0"/>
              </a:spcBef>
              <a:buClr>
                <a:srgbClr val="000000"/>
              </a:buClr>
              <a:buSzPts val="1900"/>
              <a:buFont typeface="Symbol"/>
              <a:buChar char="-"/>
              <a:tabLst>
                <a:tab pos="196215" algn="l"/>
              </a:tabLst>
            </a:pPr>
            <a:endParaRPr lang="ru-RU" sz="3400" b="1" i="1" spc="-50" dirty="0">
              <a:solidFill>
                <a:srgbClr val="00B050"/>
              </a:solidFill>
              <a:latin typeface="Georgia"/>
              <a:ea typeface="Georgia"/>
              <a:cs typeface="Georgia"/>
            </a:endParaRPr>
          </a:p>
          <a:p>
            <a:pPr marL="292100" lvl="0" indent="-266700">
              <a:lnSpc>
                <a:spcPts val="2640"/>
              </a:lnSpc>
              <a:spcBef>
                <a:spcPts val="0"/>
              </a:spcBef>
              <a:buClrTx/>
              <a:buSzTx/>
              <a:buNone/>
            </a:pPr>
            <a:r>
              <a:rPr lang="ru-RU" sz="3400" b="1" i="1" spc="-50" dirty="0">
                <a:solidFill>
                  <a:srgbClr val="00B050"/>
                </a:solidFill>
                <a:latin typeface="Times New Roman"/>
                <a:ea typeface="Georgia"/>
                <a:cs typeface="Georgia"/>
              </a:rPr>
              <a:t>Пятикурсник (раздраженно):</a:t>
            </a:r>
          </a:p>
          <a:p>
            <a:pPr marL="292100" lvl="0" indent="-266700">
              <a:lnSpc>
                <a:spcPts val="2640"/>
              </a:lnSpc>
              <a:spcBef>
                <a:spcPts val="0"/>
              </a:spcBef>
              <a:buClrTx/>
              <a:buSzTx/>
              <a:buNone/>
            </a:pPr>
            <a:endParaRPr lang="ru-RU" sz="4100" b="1" i="1" spc="-50" dirty="0">
              <a:solidFill>
                <a:srgbClr val="002060"/>
              </a:solidFill>
              <a:latin typeface="Georgia"/>
              <a:ea typeface="Georgia"/>
              <a:cs typeface="Georgia"/>
            </a:endParaRPr>
          </a:p>
          <a:p>
            <a:pPr marL="342900" lvl="0">
              <a:lnSpc>
                <a:spcPts val="2640"/>
              </a:lnSpc>
              <a:spcBef>
                <a:spcPts val="0"/>
              </a:spcBef>
              <a:spcAft>
                <a:spcPts val="3090"/>
              </a:spcAft>
              <a:buClr>
                <a:srgbClr val="000000"/>
              </a:buClr>
              <a:buSzPts val="1900"/>
              <a:buFont typeface="Symbol"/>
              <a:buChar char="-"/>
              <a:tabLst>
                <a:tab pos="196215" algn="l"/>
              </a:tabLst>
            </a:pPr>
            <a:r>
              <a:rPr lang="ru-RU" sz="4100" b="1" i="1" spc="-50" dirty="0">
                <a:solidFill>
                  <a:srgbClr val="FF0000"/>
                </a:solidFill>
                <a:latin typeface="Times New Roman"/>
                <a:ea typeface="Georgia"/>
                <a:cs typeface="Georgia"/>
              </a:rPr>
              <a:t>Что я вам обязан все константы помнить?!</a:t>
            </a:r>
            <a:endParaRPr lang="ru-RU" sz="4100" b="1" i="1" spc="-50" dirty="0">
              <a:solidFill>
                <a:srgbClr val="FF0000"/>
              </a:solidFill>
              <a:latin typeface="Georgia"/>
              <a:ea typeface="Georgia"/>
              <a:cs typeface="Georgia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000" b="1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Диалог на экзамене.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Преподаватель: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 один решали эту задачу?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Студент:</a:t>
            </a:r>
          </a:p>
          <a:p>
            <a:pPr marL="285750" lvl="0" indent="-285750">
              <a:spcBef>
                <a:spcPts val="0"/>
              </a:spcBef>
              <a:buClrTx/>
              <a:buSzTx/>
              <a:buFontTx/>
              <a:buChar char="-"/>
            </a:pPr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Нет, при помощи двух неизвестных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8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67545" y="1783560"/>
            <a:ext cx="86764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Если результат не зависит от способа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решения – это математика,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а если зависит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– это бухгалтерия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85324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41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/>
            </a:r>
            <a:br>
              <a:rPr lang="ru-RU" sz="4000" dirty="0">
                <a:solidFill>
                  <a:srgbClr val="00B050"/>
                </a:solidFill>
              </a:rPr>
            </a:br>
            <a:r>
              <a:rPr lang="ru-RU" sz="4000" dirty="0">
                <a:solidFill>
                  <a:srgbClr val="00B050"/>
                </a:solidFill>
              </a:rPr>
              <a:t>В нашей системе координат каждый ноль пытается объявить себя точкой </a:t>
            </a:r>
            <a:r>
              <a:rPr lang="ru-RU" sz="4000" dirty="0" smtClean="0">
                <a:solidFill>
                  <a:srgbClr val="00B050"/>
                </a:solidFill>
              </a:rPr>
              <a:t>отсчета</a:t>
            </a:r>
            <a:r>
              <a:rPr lang="ru-RU" dirty="0" smtClean="0"/>
              <a:t>‘</a:t>
            </a:r>
          </a:p>
          <a:p>
            <a:endParaRPr lang="ru-RU" dirty="0"/>
          </a:p>
          <a:p>
            <a:r>
              <a:rPr lang="ru-RU" sz="3600" dirty="0">
                <a:solidFill>
                  <a:srgbClr val="00B050"/>
                </a:solidFill>
              </a:rPr>
              <a:t>Минус - это уже половина плюса, а плюс - это, порой, целых два минуса..</a:t>
            </a:r>
          </a:p>
        </p:txBody>
      </p:sp>
    </p:spTree>
    <p:extLst>
      <p:ext uri="{BB962C8B-B14F-4D97-AF65-F5344CB8AC3E}">
        <p14:creationId xmlns:p14="http://schemas.microsoft.com/office/powerpoint/2010/main" xmlns="" val="157634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Индивидуальная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047" y="1556792"/>
                <a:ext cx="7772400" cy="4572000"/>
              </a:xfrm>
            </p:spPr>
            <p:txBody>
              <a:bodyPr/>
              <a:lstStyle/>
              <a:p>
                <a:r>
                  <a:rPr lang="ru-RU" dirty="0" smtClean="0">
                    <a:solidFill>
                      <a:srgbClr val="FF0000"/>
                    </a:solidFill>
                  </a:rPr>
                  <a:t>Решить неравенство:</a:t>
                </a:r>
              </a:p>
              <a:p>
                <a:r>
                  <a:rPr lang="ru-RU" dirty="0" smtClean="0">
                    <a:solidFill>
                      <a:srgbClr val="FF0000"/>
                    </a:solidFill>
                  </a:rPr>
                  <a:t>1 вариант: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(х−3)</m:t>
                        </m:r>
                      </m:e>
                    </m:func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0 ;</m:t>
                    </m:r>
                  </m:oMath>
                </a14:m>
                <a:endParaRPr lang="ru-RU" dirty="0" smtClean="0">
                  <a:solidFill>
                    <a:srgbClr val="00B050"/>
                  </a:solidFill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2 вариант: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( 1−2х)</m:t>
                        </m:r>
                      </m:e>
                    </m:func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1 ;</m:t>
                    </m:r>
                  </m:oMath>
                </a14:m>
                <a:endParaRPr lang="ru-RU" dirty="0" smtClean="0">
                  <a:solidFill>
                    <a:srgbClr val="00B050"/>
                  </a:solidFill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3 вариант: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х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(2х+4)</m:t>
                        </m:r>
                      </m:e>
                    </m:func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1 ;</m:t>
                    </m:r>
                  </m:oMath>
                </a14:m>
                <a:endParaRPr lang="ru-RU" dirty="0" smtClean="0">
                  <a:solidFill>
                    <a:srgbClr val="00B050"/>
                  </a:solidFill>
                </a:endParaRPr>
              </a:p>
              <a:p>
                <a:r>
                  <a:rPr lang="ru-RU" dirty="0" smtClean="0">
                    <a:solidFill>
                      <a:srgbClr val="C00000"/>
                    </a:solidFill>
                  </a:rPr>
                  <a:t>4 вариант: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2х−5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(5х−2)</m:t>
                        </m:r>
                      </m:e>
                    </m:func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ru-RU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1 ;</m:t>
                    </m:r>
                  </m:oMath>
                </a14:m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047" y="1556792"/>
                <a:ext cx="7772400" cy="4572000"/>
              </a:xfrm>
              <a:blipFill rotWithShape="1">
                <a:blip r:embed="rId2"/>
                <a:stretch>
                  <a:fillRect l="-471" t="-16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869160"/>
            <a:ext cx="4104455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2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1772816"/>
            <a:ext cx="35445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12232" y="1925216"/>
            <a:ext cx="35445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1789755"/>
            <a:ext cx="354454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574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Цель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3300" b="1" dirty="0">
                <a:solidFill>
                  <a:srgbClr val="00B050"/>
                </a:solidFill>
                <a:latin typeface="Verdana"/>
              </a:rPr>
              <a:t>1) систематизировать умения обучающихся по теме</a:t>
            </a:r>
            <a:r>
              <a:rPr lang="ru-RU" sz="3300" b="1" dirty="0" smtClean="0">
                <a:solidFill>
                  <a:srgbClr val="00B050"/>
                </a:solidFill>
                <a:latin typeface="Verdana"/>
              </a:rPr>
              <a:t>;</a:t>
            </a: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endParaRPr lang="ru-RU" sz="3300" b="1" dirty="0">
              <a:solidFill>
                <a:srgbClr val="00B050"/>
              </a:solidFill>
              <a:latin typeface="Verdana"/>
            </a:endParaRPr>
          </a:p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ru-RU" sz="3300" b="1" dirty="0">
                <a:solidFill>
                  <a:srgbClr val="00B050"/>
                </a:solidFill>
                <a:latin typeface="Verdana"/>
              </a:rPr>
              <a:t>2)развивать способности к самообучению, навыки самоконтроля.</a:t>
            </a:r>
          </a:p>
        </p:txBody>
      </p:sp>
    </p:spTree>
    <p:extLst>
      <p:ext uri="{BB962C8B-B14F-4D97-AF65-F5344CB8AC3E}">
        <p14:creationId xmlns:p14="http://schemas.microsoft.com/office/powerpoint/2010/main" xmlns="" val="11758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2400" cy="914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Афоризм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« Сколько всякой ерунды перемелешь, </a:t>
            </a:r>
          </a:p>
          <a:p>
            <a:pPr marL="685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sz="4400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пока </a:t>
            </a:r>
            <a:r>
              <a:rPr lang="ru-RU" sz="4400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сотрешь в порошок рациональное зерно»</a:t>
            </a:r>
            <a:endParaRPr lang="ru-RU" sz="4400" dirty="0">
              <a:solidFill>
                <a:srgbClr val="00B05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1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188640"/>
            <a:ext cx="856895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7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2060848"/>
                <a:ext cx="7772400" cy="4572000"/>
              </a:xfrm>
            </p:spPr>
            <p:txBody>
              <a:bodyPr>
                <a:normAutofit/>
              </a:bodyPr>
              <a:lstStyle/>
              <a:p>
                <a:r>
                  <a:rPr lang="ru-RU" sz="4400" dirty="0" smtClean="0">
                    <a:solidFill>
                      <a:srgbClr val="00B050"/>
                    </a:solidFill>
                  </a:rPr>
                  <a:t>Решить неравенство:</a:t>
                </a:r>
              </a:p>
              <a:p>
                <a:r>
                  <a:rPr lang="ru-RU" sz="4400" dirty="0" smtClean="0">
                    <a:solidFill>
                      <a:srgbClr val="00B050"/>
                    </a:solidFill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х+2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4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4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ru-RU" sz="44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1 ;</m:t>
                    </m:r>
                  </m:oMath>
                </a14:m>
                <a:endParaRPr lang="ru-RU" sz="4400" dirty="0" smtClean="0">
                  <a:solidFill>
                    <a:srgbClr val="00B050"/>
                  </a:solidFill>
                </a:endParaRPr>
              </a:p>
              <a:p>
                <a:r>
                  <a:rPr lang="ru-RU" sz="4400" dirty="0" smtClean="0">
                    <a:solidFill>
                      <a:srgbClr val="00B050"/>
                    </a:solidFill>
                  </a:rPr>
                  <a:t>Задания индивидуальной работы по </a:t>
                </a:r>
                <a:r>
                  <a:rPr lang="ru-RU" sz="4400" dirty="0">
                    <a:solidFill>
                      <a:srgbClr val="00B050"/>
                    </a:solidFill>
                  </a:rPr>
                  <a:t>в</a:t>
                </a:r>
                <a:r>
                  <a:rPr lang="ru-RU" sz="4400" dirty="0" smtClean="0">
                    <a:solidFill>
                      <a:srgbClr val="00B050"/>
                    </a:solidFill>
                  </a:rPr>
                  <a:t>ариантам</a:t>
                </a:r>
                <a:endParaRPr lang="ru-RU" sz="4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2060848"/>
                <a:ext cx="7772400" cy="4572000"/>
              </a:xfrm>
              <a:blipFill rotWithShape="1">
                <a:blip r:embed="rId2"/>
                <a:stretch>
                  <a:fillRect l="-1804" t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006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78497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32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1813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778" y="1186867"/>
            <a:ext cx="30099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998218" cy="364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200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12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8754" y="1784350"/>
            <a:ext cx="462369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4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C00000"/>
                </a:solidFill>
              </a:rPr>
              <a:t>Устная работа:</a:t>
            </a:r>
            <a:endParaRPr lang="ru-RU" sz="4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ru-RU" dirty="0" smtClean="0">
                    <a:solidFill>
                      <a:srgbClr val="00B050"/>
                    </a:solidFill>
                  </a:rPr>
                  <a:t>Вычислить: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27</m:t>
                            </m:r>
                          </m:den>
                        </m:f>
                      </m:e>
                    </m:func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ru-RU" b="0" i="0" smtClean="0">
                        <a:solidFill>
                          <a:srgbClr val="00B05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dirty="0" smtClean="0">
                  <a:solidFill>
                    <a:srgbClr val="00B050"/>
                  </a:solidFill>
                </a:endParaRP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2)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rad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 ;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3)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49</m:t>
                        </m:r>
                      </m:e>
                      <m:sup>
                        <m:func>
                          <m:func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sub>
                            </m:sSub>
                          </m:fName>
                          <m:e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func>
                      </m:sup>
                    </m:sSup>
                    <m:r>
                      <a:rPr lang="ru-RU" i="1" smtClean="0">
                        <a:solidFill>
                          <a:srgbClr val="00B050"/>
                        </a:solidFill>
                        <a:latin typeface="Cambria Math"/>
                      </a:rPr>
                      <m:t>;</m:t>
                    </m:r>
                  </m:oMath>
                </a14:m>
                <a:endParaRPr lang="ru-RU" dirty="0" smtClean="0">
                  <a:solidFill>
                    <a:srgbClr val="00B050"/>
                  </a:solidFill>
                </a:endParaRP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2+ 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7</m:t>
                            </m:r>
                          </m:e>
                        </m:func>
                      </m:sup>
                    </m:sSup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;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5)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12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36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;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6)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45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15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3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 ;</a:t>
                </a:r>
              </a:p>
              <a:p>
                <a:r>
                  <a:rPr lang="ru-RU" dirty="0" smtClean="0">
                    <a:solidFill>
                      <a:srgbClr val="00B050"/>
                    </a:solidFill>
                  </a:rPr>
                  <a:t>7)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8</m:t>
                        </m:r>
                      </m:e>
                    </m:func>
                  </m:oMath>
                </a14:m>
                <a:r>
                  <a:rPr lang="ru-RU" dirty="0" smtClean="0">
                    <a:solidFill>
                      <a:srgbClr val="00B050"/>
                    </a:solidFill>
                  </a:rPr>
                  <a:t>.</a:t>
                </a:r>
                <a:endParaRPr lang="ru-RU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41" t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6472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 группа: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Тестирование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9782"/>
            <a:ext cx="259228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0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560840" cy="454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2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4666" y="3284984"/>
            <a:ext cx="3619500" cy="317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7955" y="1700808"/>
            <a:ext cx="36195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86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 группа:</a:t>
            </a:r>
            <a:endParaRPr lang="ru-RU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783560"/>
                <a:ext cx="8291264" cy="4572000"/>
              </a:xfrm>
            </p:spPr>
            <p:txBody>
              <a:bodyPr>
                <a:normAutofit/>
              </a:bodyPr>
              <a:lstStyle/>
              <a:p>
                <a:r>
                  <a:rPr lang="ru-RU" sz="5400" dirty="0" smtClean="0">
                    <a:solidFill>
                      <a:srgbClr val="C00000"/>
                    </a:solidFill>
                    <a:latin typeface="Cambria Math"/>
                    <a:ea typeface="Cambria Math"/>
                  </a:rPr>
                  <a:t>Решить неравенство: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5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ru-RU" sz="5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</m:e>
                    </m:func>
                    <m:sSup>
                      <m:sSup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5400" b="0" i="0" smtClean="0">
                        <a:solidFill>
                          <a:srgbClr val="00B050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ru-RU" sz="5400" dirty="0" smtClean="0">
                    <a:solidFill>
                      <a:srgbClr val="00B050"/>
                    </a:solidFill>
                  </a:rPr>
                  <a:t>х-6)</a:t>
                </a:r>
                <a14:m>
                  <m:oMath xmlns:m="http://schemas.openxmlformats.org/officeDocument/2006/math">
                    <m:r>
                      <a:rPr lang="ru-RU" sz="540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≥</m:t>
                    </m:r>
                    <m:func>
                      <m:funcPr>
                        <m:ctrlPr>
                          <a:rPr lang="en-US" sz="540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540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5400" i="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ru-RU" sz="5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0,5</m:t>
                            </m:r>
                          </m:sub>
                        </m:sSub>
                      </m:fName>
                      <m:e>
                        <m:r>
                          <a:rPr lang="ru-RU" sz="5400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(х+4</m:t>
                        </m:r>
                      </m:e>
                    </m:func>
                  </m:oMath>
                </a14:m>
                <a:r>
                  <a:rPr lang="ru-RU" sz="5400" dirty="0" smtClean="0">
                    <a:solidFill>
                      <a:srgbClr val="00B050"/>
                    </a:solidFill>
                  </a:rPr>
                  <a:t>)</a:t>
                </a:r>
                <a:endParaRPr lang="ru-RU" sz="5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783560"/>
                <a:ext cx="8291264" cy="4572000"/>
              </a:xfrm>
              <a:blipFill rotWithShape="1">
                <a:blip r:embed="rId2"/>
                <a:stretch>
                  <a:fillRect l="-2500" t="-37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732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524</TotalTime>
  <Words>132</Words>
  <Application>Microsoft Office PowerPoint</Application>
  <PresentationFormat>Экран (4:3)</PresentationFormat>
  <Paragraphs>51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Метро</vt:lpstr>
      <vt:lpstr>« Решение логарифмических неравенств»</vt:lpstr>
      <vt:lpstr>Цель урока:</vt:lpstr>
      <vt:lpstr>Слайд 3</vt:lpstr>
      <vt:lpstr>Слайд 4</vt:lpstr>
      <vt:lpstr>Устная работа:</vt:lpstr>
      <vt:lpstr>1 группа:</vt:lpstr>
      <vt:lpstr>Слайд 7</vt:lpstr>
      <vt:lpstr>Слайд 8</vt:lpstr>
      <vt:lpstr>2 группа:</vt:lpstr>
      <vt:lpstr>3 группа:</vt:lpstr>
      <vt:lpstr>4 группа:</vt:lpstr>
      <vt:lpstr>Использование метода рационализации.</vt:lpstr>
      <vt:lpstr>Слайд 13</vt:lpstr>
      <vt:lpstr>Эволюция :</vt:lpstr>
      <vt:lpstr>Слайд 15</vt:lpstr>
      <vt:lpstr>Слайд 16</vt:lpstr>
      <vt:lpstr>Слайд 17</vt:lpstr>
      <vt:lpstr>Индивидуальная работа</vt:lpstr>
      <vt:lpstr>Слайд 19</vt:lpstr>
      <vt:lpstr>Афоризм</vt:lpstr>
      <vt:lpstr>Слайд 21</vt:lpstr>
      <vt:lpstr>Домашнее задание: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Решение логарифмических неравенств»</dc:title>
  <dc:creator>Рамиз</dc:creator>
  <cp:lastModifiedBy>1</cp:lastModifiedBy>
  <cp:revision>40</cp:revision>
  <dcterms:created xsi:type="dcterms:W3CDTF">2014-02-23T12:53:51Z</dcterms:created>
  <dcterms:modified xsi:type="dcterms:W3CDTF">2023-11-07T15:26:05Z</dcterms:modified>
</cp:coreProperties>
</file>